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3" r:id="rId19"/>
    <p:sldId id="275" r:id="rId20"/>
    <p:sldId id="276" r:id="rId21"/>
    <p:sldId id="278" r:id="rId22"/>
    <p:sldId id="279" r:id="rId23"/>
    <p:sldId id="270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87980" autoAdjust="0"/>
  </p:normalViewPr>
  <p:slideViewPr>
    <p:cSldViewPr>
      <p:cViewPr varScale="1">
        <p:scale>
          <a:sx n="94" d="100"/>
          <a:sy n="94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553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25D9E-8D09-4462-99B0-413033174807}" type="datetimeFigureOut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723E-0723-4892-A6F7-4234C6915E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58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 sample was filtered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to remove bots and spam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723E-0723-4892-A6F7-4234C6915E9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62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We automatically identified a set of general navigational queries from the query logs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723E-0723-4892-A6F7-4234C6915E9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621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because the query has not been issued very often.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723E-0723-4892-A6F7-4234C6915E9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825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MySpace</a:t>
            </a:r>
            <a:r>
              <a:rPr lang="zh-TW" altLang="en-US" dirty="0" smtClean="0"/>
              <a:t>（中國版名稱：聚友）是一個社交網路服務網站，提供人際互動、使用者自定的朋友網路、個人檔案頁面、部落格、群組、照片、音樂和視訊影片的分享與存放。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723E-0723-4892-A6F7-4234C6915E9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432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because they had surprisingly high click</a:t>
            </a:r>
          </a:p>
          <a:p>
            <a:r>
              <a:rPr lang="en-US" altLang="zh-TW" dirty="0" smtClean="0"/>
              <a:t>entropy, although they would have been considered navigational</a:t>
            </a:r>
          </a:p>
          <a:p>
            <a:r>
              <a:rPr lang="en-US" altLang="zh-TW" dirty="0" smtClean="0"/>
              <a:t>via previous manual classifications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723E-0723-4892-A6F7-4234C6915E9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40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it is not always obvious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what the intended navigational target is merely from the query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string.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723E-0723-4892-A6F7-4234C6915E9A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15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7492-FC8C-4EC2-9040-29A3ABD1C534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3EDE-6B97-4980-AFEE-C0F5B005219F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2929-35E9-4263-8C1E-AD5F97E265D4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F7C3-DCDA-49AA-9D26-F8FA2B644D98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63A6-B96A-42E9-B429-9DCACB728D9D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1660-DE10-4D0C-9B44-A417406688C2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BDE-2C01-4B55-95EE-BB6AD09A37FB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155-962D-42B6-9E29-EF49F79C95D9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77D3-29BF-4BDD-9526-FD990ED0513F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DD2A-B8D4-4F73-908B-CA9FB44BADC7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37A3-DF87-4501-873B-64B88E56DFC1}" type="datetime1">
              <a:rPr lang="zh-TW" altLang="en-US" smtClean="0"/>
              <a:t>2012/4/16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94FC18-307A-49ED-BB69-BB8CBAC490E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A754646-1B90-4560-AC3F-B189976AF28D}" type="datetime1">
              <a:rPr lang="zh-TW" altLang="en-US" smtClean="0"/>
              <a:t>2012/4/16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543800" cy="2593975"/>
          </a:xfrm>
        </p:spPr>
        <p:txBody>
          <a:bodyPr/>
          <a:lstStyle/>
          <a:p>
            <a:r>
              <a:rPr lang="en-US" altLang="zh-TW" sz="4600" dirty="0" smtClean="0"/>
              <a:t>Understanding and Predicting Personal Navigation</a:t>
            </a:r>
            <a:endParaRPr lang="zh-TW" altLang="en-US" sz="4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6461760" cy="1849760"/>
          </a:xfrm>
        </p:spPr>
        <p:txBody>
          <a:bodyPr>
            <a:normAutofit/>
          </a:bodyPr>
          <a:lstStyle/>
          <a:p>
            <a:r>
              <a:rPr lang="en-US" altLang="zh-TW" dirty="0"/>
              <a:t>Date : </a:t>
            </a:r>
            <a:r>
              <a:rPr lang="en-US" altLang="zh-TW" dirty="0" smtClean="0"/>
              <a:t>2012/4/16</a:t>
            </a:r>
            <a:endParaRPr lang="en-US" altLang="zh-TW" dirty="0"/>
          </a:p>
          <a:p>
            <a:r>
              <a:rPr lang="en-US" altLang="zh-TW" dirty="0"/>
              <a:t>Source : </a:t>
            </a:r>
            <a:r>
              <a:rPr lang="en-US" altLang="zh-TW" dirty="0" smtClean="0"/>
              <a:t>WSDM 11</a:t>
            </a:r>
            <a:endParaRPr lang="en-US" altLang="zh-TW" dirty="0"/>
          </a:p>
          <a:p>
            <a:r>
              <a:rPr lang="en-US" altLang="zh-TW" dirty="0"/>
              <a:t>Speaker : </a:t>
            </a:r>
            <a:r>
              <a:rPr lang="en-US" altLang="zh-TW" dirty="0" smtClean="0"/>
              <a:t>Chiu, I- </a:t>
            </a:r>
            <a:r>
              <a:rPr lang="en-US" altLang="zh-TW" dirty="0" err="1"/>
              <a:t>Chih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en-US" altLang="zh-TW" dirty="0" smtClean="0"/>
              <a:t>Advisor </a:t>
            </a:r>
            <a:r>
              <a:rPr lang="en-US" altLang="zh-TW" dirty="0"/>
              <a:t>: Dr. </a:t>
            </a:r>
            <a:r>
              <a:rPr lang="en-US" altLang="zh-TW" dirty="0" err="1"/>
              <a:t>Koh</a:t>
            </a:r>
            <a:r>
              <a:rPr lang="en-US" altLang="zh-TW" dirty="0"/>
              <a:t> </a:t>
            </a:r>
            <a:r>
              <a:rPr lang="en-US" altLang="zh-TW" dirty="0" err="1"/>
              <a:t>Jia</a:t>
            </a:r>
            <a:r>
              <a:rPr lang="en-US" altLang="zh-TW" dirty="0"/>
              <a:t>-ling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37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Identifying General Navigation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identify queries </a:t>
            </a:r>
            <a:r>
              <a:rPr lang="en-US" altLang="zh-TW" dirty="0"/>
              <a:t>with a click entropy lower </a:t>
            </a:r>
            <a:r>
              <a:rPr lang="en-US" altLang="zh-TW" dirty="0" smtClean="0"/>
              <a:t>than 1.00</a:t>
            </a:r>
          </a:p>
          <a:p>
            <a:endParaRPr lang="en-US" altLang="zh-TW" dirty="0" smtClean="0"/>
          </a:p>
          <a:p>
            <a:r>
              <a:rPr lang="en-US" altLang="zh-TW" dirty="0"/>
              <a:t>Uncommon </a:t>
            </a:r>
            <a:r>
              <a:rPr lang="en-US" altLang="zh-TW" dirty="0" smtClean="0"/>
              <a:t>queries </a:t>
            </a:r>
            <a:r>
              <a:rPr lang="zh-TW" altLang="en-US" dirty="0" smtClean="0"/>
              <a:t>→ </a:t>
            </a:r>
            <a:r>
              <a:rPr lang="en-US" altLang="zh-TW" dirty="0"/>
              <a:t>have very low click </a:t>
            </a:r>
            <a:r>
              <a:rPr lang="en-US" altLang="zh-TW" dirty="0" smtClean="0"/>
              <a:t>entropy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Because </a:t>
            </a:r>
            <a:r>
              <a:rPr lang="en-US" altLang="zh-TW" dirty="0"/>
              <a:t>the query has not been issued very often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Having </a:t>
            </a:r>
            <a:r>
              <a:rPr lang="en-US" altLang="zh-TW" dirty="0"/>
              <a:t>been issued </a:t>
            </a:r>
            <a:r>
              <a:rPr lang="en-US" altLang="zh-TW" dirty="0" smtClean="0"/>
              <a:t>by</a:t>
            </a:r>
            <a:r>
              <a:rPr lang="zh-TW" altLang="en-US" dirty="0" smtClean="0"/>
              <a:t> </a:t>
            </a:r>
            <a:r>
              <a:rPr lang="en-US" altLang="zh-TW" dirty="0" smtClean="0"/>
              <a:t>more </a:t>
            </a:r>
            <a:r>
              <a:rPr lang="en-US" altLang="zh-TW" dirty="0"/>
              <a:t>than 10,000 distinct users</a:t>
            </a:r>
            <a:r>
              <a:rPr lang="en-US" altLang="zh-TW" dirty="0" smtClean="0"/>
              <a:t>.</a:t>
            </a:r>
          </a:p>
          <a:p>
            <a:pPr lvl="2"/>
            <a:endParaRPr lang="en-US" altLang="zh-TW" dirty="0"/>
          </a:p>
          <a:p>
            <a:r>
              <a:rPr lang="en-US" altLang="zh-TW" dirty="0" smtClean="0"/>
              <a:t>Popular queries</a:t>
            </a:r>
            <a:r>
              <a:rPr lang="zh-TW" altLang="en-US" dirty="0" smtClean="0"/>
              <a:t> → </a:t>
            </a:r>
            <a:r>
              <a:rPr lang="en-US" altLang="zh-TW" dirty="0"/>
              <a:t>have low click </a:t>
            </a:r>
            <a:r>
              <a:rPr lang="en-US" altLang="zh-TW" dirty="0" smtClean="0"/>
              <a:t>entropy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There is </a:t>
            </a:r>
            <a:r>
              <a:rPr lang="en-US" altLang="zh-TW" dirty="0"/>
              <a:t>very </a:t>
            </a:r>
            <a:r>
              <a:rPr lang="en-US" altLang="zh-TW" dirty="0" smtClean="0"/>
              <a:t>few</a:t>
            </a:r>
            <a:r>
              <a:rPr lang="zh-TW" altLang="en-US" dirty="0" smtClean="0"/>
              <a:t> </a:t>
            </a:r>
            <a:r>
              <a:rPr lang="en-US" altLang="zh-TW" dirty="0" smtClean="0"/>
              <a:t>observed </a:t>
            </a:r>
            <a:r>
              <a:rPr lang="en-US" altLang="zh-TW" dirty="0"/>
              <a:t>clicks for the query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At </a:t>
            </a:r>
            <a:r>
              <a:rPr lang="en-US" altLang="zh-TW" dirty="0"/>
              <a:t>least </a:t>
            </a:r>
            <a:r>
              <a:rPr lang="en-US" altLang="zh-TW" dirty="0" smtClean="0"/>
              <a:t>a total </a:t>
            </a:r>
            <a:r>
              <a:rPr lang="en-US" altLang="zh-TW" dirty="0"/>
              <a:t>of 1000 search result clicks.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/>
              <a:t>Understanding General Navigation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this way we identified 390 unique general navigation queries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most common general navigational queries were </a:t>
            </a:r>
            <a:r>
              <a:rPr lang="en-US" altLang="zh-TW" dirty="0" smtClean="0"/>
              <a:t>facebook, youtube</a:t>
            </a:r>
            <a:r>
              <a:rPr lang="en-US" altLang="zh-TW" dirty="0"/>
              <a:t>, and </a:t>
            </a:r>
            <a:r>
              <a:rPr lang="en-US" altLang="zh-TW" dirty="0">
                <a:hlinkClick r:id="rId3"/>
              </a:rPr>
              <a:t>myspace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43404"/>
            <a:ext cx="45624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5652120" y="4509120"/>
            <a:ext cx="6480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450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Understanding General Navigation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Identifying </a:t>
            </a:r>
            <a:r>
              <a:rPr lang="en-US" altLang="zh-TW" dirty="0"/>
              <a:t>navigational queries via aggregate </a:t>
            </a:r>
            <a:r>
              <a:rPr lang="en-US" altLang="zh-TW" dirty="0" smtClean="0"/>
              <a:t>query behavior </a:t>
            </a:r>
            <a:r>
              <a:rPr lang="en-US" altLang="zh-TW" dirty="0"/>
              <a:t>is imperfect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Miss </a:t>
            </a:r>
            <a:r>
              <a:rPr lang="en-US" altLang="zh-TW" dirty="0"/>
              <a:t>many </a:t>
            </a:r>
            <a:r>
              <a:rPr lang="en-US" altLang="zh-TW" dirty="0" smtClean="0"/>
              <a:t>queries(high click entropy)</a:t>
            </a:r>
          </a:p>
          <a:p>
            <a:pPr marL="777240" lvl="2" indent="0">
              <a:buNone/>
            </a:pPr>
            <a:r>
              <a:rPr lang="en-US" altLang="zh-TW" dirty="0" smtClean="0"/>
              <a:t>e.g. : </a:t>
            </a:r>
            <a:r>
              <a:rPr lang="en-US" altLang="zh-TW" b="1" dirty="0" smtClean="0"/>
              <a:t>weather.com</a:t>
            </a:r>
            <a:r>
              <a:rPr lang="en-US" altLang="zh-TW" dirty="0" smtClean="0"/>
              <a:t> and </a:t>
            </a:r>
            <a:r>
              <a:rPr lang="en-US" altLang="zh-TW" b="1" dirty="0" smtClean="0"/>
              <a:t>craigslist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pPr lvl="2"/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corresponding </a:t>
            </a:r>
            <a:r>
              <a:rPr lang="en-US" altLang="zh-TW" dirty="0" smtClean="0"/>
              <a:t>homepage</a:t>
            </a:r>
          </a:p>
          <a:p>
            <a:pPr lvl="2"/>
            <a:endParaRPr lang="en-US" altLang="zh-TW" dirty="0" smtClean="0"/>
          </a:p>
          <a:p>
            <a:pPr lvl="2"/>
            <a:r>
              <a:rPr lang="en-US" altLang="zh-TW" dirty="0"/>
              <a:t>I</a:t>
            </a:r>
            <a:r>
              <a:rPr lang="en-US" altLang="zh-TW" dirty="0" smtClean="0"/>
              <a:t>nterior </a:t>
            </a:r>
            <a:r>
              <a:rPr lang="en-US" altLang="zh-TW" dirty="0"/>
              <a:t>pages (e.g., 3.4% of all </a:t>
            </a:r>
            <a:r>
              <a:rPr lang="en-US" altLang="zh-TW" b="1" dirty="0"/>
              <a:t>craigslist</a:t>
            </a:r>
            <a:r>
              <a:rPr lang="en-US" altLang="zh-TW" dirty="0"/>
              <a:t> queries go </a:t>
            </a:r>
            <a:r>
              <a:rPr lang="en-US" altLang="zh-TW" dirty="0" smtClean="0"/>
              <a:t>to http</a:t>
            </a:r>
            <a:r>
              <a:rPr lang="en-US" altLang="zh-TW" dirty="0"/>
              <a:t>://geo.craigslist.org/iso/us/ca</a:t>
            </a:r>
            <a:r>
              <a:rPr lang="en-US" altLang="zh-TW" dirty="0" smtClean="0"/>
              <a:t>)</a:t>
            </a:r>
          </a:p>
          <a:p>
            <a:pPr lvl="2"/>
            <a:endParaRPr lang="en-US" altLang="zh-TW" dirty="0" smtClean="0"/>
          </a:p>
          <a:p>
            <a:pPr lvl="2"/>
            <a:r>
              <a:rPr lang="en-US" altLang="zh-TW" dirty="0"/>
              <a:t>R</a:t>
            </a:r>
            <a:r>
              <a:rPr lang="en-US" altLang="zh-TW" dirty="0" smtClean="0"/>
              <a:t>elated </a:t>
            </a:r>
            <a:r>
              <a:rPr lang="en-US" altLang="zh-TW" dirty="0"/>
              <a:t>pages (e.g., 17% of </a:t>
            </a:r>
            <a:r>
              <a:rPr lang="en-US" altLang="zh-TW" dirty="0" smtClean="0"/>
              <a:t>all queries </a:t>
            </a:r>
            <a:r>
              <a:rPr lang="en-US" altLang="zh-TW" dirty="0"/>
              <a:t>for </a:t>
            </a:r>
            <a:r>
              <a:rPr lang="en-US" altLang="zh-TW" b="1" dirty="0"/>
              <a:t>weather.com</a:t>
            </a:r>
            <a:r>
              <a:rPr lang="en-US" altLang="zh-TW" dirty="0"/>
              <a:t> end up at http://weather.yahoo.com).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194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Identifying Personal Navigation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They </a:t>
            </a:r>
            <a:r>
              <a:rPr lang="en-US" altLang="zh-TW" dirty="0"/>
              <a:t>find that </a:t>
            </a:r>
            <a:r>
              <a:rPr lang="en-US" altLang="zh-TW" b="1" dirty="0"/>
              <a:t>repeat navigational behavior </a:t>
            </a:r>
            <a:r>
              <a:rPr lang="en-US" altLang="zh-TW" dirty="0"/>
              <a:t>is very </a:t>
            </a:r>
            <a:r>
              <a:rPr lang="en-US" altLang="zh-TW" b="1" dirty="0"/>
              <a:t>useful</a:t>
            </a:r>
            <a:r>
              <a:rPr lang="en-US" altLang="zh-TW" dirty="0"/>
              <a:t> </a:t>
            </a:r>
            <a:r>
              <a:rPr lang="en-US" altLang="zh-TW" dirty="0" smtClean="0"/>
              <a:t>for identifying </a:t>
            </a:r>
            <a:r>
              <a:rPr lang="en-US" altLang="zh-TW" dirty="0"/>
              <a:t>those queries that an individual uses over and </a:t>
            </a:r>
            <a:r>
              <a:rPr lang="en-US" altLang="zh-TW" dirty="0" smtClean="0"/>
              <a:t>over again </a:t>
            </a:r>
            <a:r>
              <a:rPr lang="en-US" altLang="zh-TW" dirty="0"/>
              <a:t>to navigate to the same </a:t>
            </a:r>
            <a:r>
              <a:rPr lang="en-US" altLang="zh-TW" dirty="0" smtClean="0"/>
              <a:t>result.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12976"/>
            <a:ext cx="5620832" cy="2879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764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 smtClean="0"/>
              <a:t>Identifying Personal Navigation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detailed description </a:t>
            </a:r>
            <a:r>
              <a:rPr lang="en-US" altLang="zh-TW" dirty="0"/>
              <a:t>of the algorithm used to identify personal navigation.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784" y="2673464"/>
            <a:ext cx="4680520" cy="344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471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</a:t>
            </a:r>
            <a:r>
              <a:rPr lang="en-US" altLang="zh-TW" dirty="0"/>
              <a:t>example of </a:t>
            </a:r>
            <a:r>
              <a:rPr lang="en-US" altLang="zh-TW" dirty="0" smtClean="0"/>
              <a:t>the different </a:t>
            </a:r>
            <a:r>
              <a:rPr lang="en-US" altLang="zh-TW" dirty="0"/>
              <a:t>sites identified as the target of personal navigation </a:t>
            </a:r>
            <a:r>
              <a:rPr lang="en-US" altLang="zh-TW" dirty="0" smtClean="0"/>
              <a:t>for different </a:t>
            </a:r>
            <a:r>
              <a:rPr lang="en-US" altLang="zh-TW" dirty="0"/>
              <a:t>individuals for the query </a:t>
            </a:r>
            <a:r>
              <a:rPr lang="en-US" altLang="zh-TW" b="1" dirty="0"/>
              <a:t>lottery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670423"/>
            <a:ext cx="3790405" cy="418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406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</a:t>
            </a:r>
            <a:r>
              <a:rPr lang="en-US" altLang="zh-TW" dirty="0"/>
              <a:t>is not always obvious what the intended navigational target is merely from the query string</a:t>
            </a:r>
            <a:r>
              <a:rPr lang="en-US" altLang="zh-TW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For example,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295636" y="2789241"/>
            <a:ext cx="1368152" cy="413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Bed bugs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3311860" y="2789782"/>
            <a:ext cx="1368152" cy="413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insect</a:t>
            </a:r>
            <a:endParaRPr lang="zh-TW" altLang="en-US" dirty="0"/>
          </a:p>
        </p:txBody>
      </p:sp>
      <p:sp>
        <p:nvSpPr>
          <p:cNvPr id="7" name="向右箭號 6"/>
          <p:cNvSpPr/>
          <p:nvPr/>
        </p:nvSpPr>
        <p:spPr>
          <a:xfrm>
            <a:off x="2807804" y="2875129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2807804" y="3602305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3311860" y="3420468"/>
            <a:ext cx="3492388" cy="605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http://www.medicinenet.com/</a:t>
            </a:r>
          </a:p>
          <a:p>
            <a:pPr algn="ctr"/>
            <a:r>
              <a:rPr lang="en-US" altLang="zh-TW" dirty="0" smtClean="0"/>
              <a:t>bed_bugs/article.htm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27256"/>
            <a:ext cx="442912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691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Coverage and Accuracy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Aggregation </a:t>
            </a:r>
            <a:r>
              <a:rPr lang="en-US" altLang="zh-TW" b="1" dirty="0" smtClean="0"/>
              <a:t>period length</a:t>
            </a:r>
            <a:r>
              <a:rPr lang="en-US" altLang="zh-TW" dirty="0" smtClean="0"/>
              <a:t> :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The </a:t>
            </a:r>
            <a:r>
              <a:rPr lang="en-US" altLang="zh-TW" dirty="0"/>
              <a:t>period of user history used to </a:t>
            </a:r>
            <a:r>
              <a:rPr lang="en-US" altLang="zh-TW" dirty="0" smtClean="0"/>
              <a:t>initially identify </a:t>
            </a:r>
            <a:r>
              <a:rPr lang="en-US" altLang="zh-TW" dirty="0"/>
              <a:t>personal navigation behavior</a:t>
            </a:r>
            <a:r>
              <a:rPr lang="en-US" altLang="zh-TW" dirty="0" smtClean="0"/>
              <a:t>.</a:t>
            </a:r>
          </a:p>
          <a:p>
            <a:r>
              <a:rPr lang="en-US" altLang="zh-TW" b="1" dirty="0"/>
              <a:t>Aggregation </a:t>
            </a:r>
            <a:r>
              <a:rPr lang="en-US" altLang="zh-TW" b="1" dirty="0" smtClean="0"/>
              <a:t>period start </a:t>
            </a:r>
            <a:r>
              <a:rPr lang="en-US" altLang="zh-TW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The day the aggregation period began.</a:t>
            </a:r>
            <a:endParaRPr lang="en-US" altLang="zh-TW" dirty="0" smtClean="0"/>
          </a:p>
          <a:p>
            <a:r>
              <a:rPr lang="en-US" altLang="zh-TW" b="1" dirty="0"/>
              <a:t>Test </a:t>
            </a:r>
            <a:r>
              <a:rPr lang="en-US" altLang="zh-TW" b="1" dirty="0" smtClean="0"/>
              <a:t>period length </a:t>
            </a:r>
            <a:r>
              <a:rPr lang="en-US" altLang="zh-TW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The length of time during which personal </a:t>
            </a:r>
            <a:r>
              <a:rPr lang="en-US" altLang="zh-TW" dirty="0" smtClean="0"/>
              <a:t>navigation predictions </a:t>
            </a:r>
            <a:r>
              <a:rPr lang="en-US" altLang="zh-TW" dirty="0"/>
              <a:t>were made.</a:t>
            </a:r>
            <a:endParaRPr lang="en-US" altLang="zh-TW" dirty="0" smtClean="0"/>
          </a:p>
          <a:p>
            <a:r>
              <a:rPr lang="en-US" altLang="zh-TW" b="1" dirty="0"/>
              <a:t>Test </a:t>
            </a:r>
            <a:r>
              <a:rPr lang="en-US" altLang="zh-TW" b="1" dirty="0" smtClean="0"/>
              <a:t>period start </a:t>
            </a:r>
            <a:r>
              <a:rPr lang="en-US" altLang="zh-TW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The day the test period began.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152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Coverage and Accuracy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Coverage</a:t>
            </a:r>
            <a:r>
              <a:rPr lang="en-US" altLang="zh-TW" dirty="0" smtClean="0"/>
              <a:t> :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The total number of personal navigation </a:t>
            </a:r>
            <a:r>
              <a:rPr lang="en-US" altLang="zh-TW" dirty="0" smtClean="0"/>
              <a:t>predictions made </a:t>
            </a:r>
            <a:r>
              <a:rPr lang="en-US" altLang="zh-TW" dirty="0"/>
              <a:t>divided by the total number of queries issued</a:t>
            </a:r>
            <a:r>
              <a:rPr lang="en-US" altLang="zh-TW" dirty="0" smtClean="0"/>
              <a:t>.</a:t>
            </a:r>
          </a:p>
          <a:p>
            <a:r>
              <a:rPr lang="en-US" altLang="zh-TW" b="1" dirty="0" smtClean="0"/>
              <a:t>Accuracy</a:t>
            </a:r>
            <a:r>
              <a:rPr lang="en-US" altLang="zh-TW" dirty="0" smtClean="0"/>
              <a:t> :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The number of correct predictions made divided </a:t>
            </a:r>
            <a:r>
              <a:rPr lang="en-US" altLang="zh-TW" dirty="0" smtClean="0"/>
              <a:t>by the </a:t>
            </a:r>
            <a:r>
              <a:rPr lang="en-US" altLang="zh-TW" dirty="0"/>
              <a:t>total number of correct or wrong predictions made.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403648" y="4090144"/>
            <a:ext cx="3987117" cy="2031325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Total test queries with clicks : 10000</a:t>
            </a:r>
          </a:p>
          <a:p>
            <a:r>
              <a:rPr lang="en-US" altLang="zh-TW" dirty="0" smtClean="0"/>
              <a:t>Number of predictions :</a:t>
            </a:r>
            <a:r>
              <a:rPr lang="zh-TW" altLang="en-US" dirty="0"/>
              <a:t> </a:t>
            </a:r>
            <a:r>
              <a:rPr lang="en-US" altLang="zh-TW" dirty="0" smtClean="0"/>
              <a:t>4000</a:t>
            </a:r>
          </a:p>
          <a:p>
            <a:r>
              <a:rPr lang="en-US" altLang="zh-TW" dirty="0" smtClean="0"/>
              <a:t>Good predictions : 3500</a:t>
            </a:r>
          </a:p>
          <a:p>
            <a:r>
              <a:rPr lang="en-US" altLang="zh-TW" dirty="0" smtClean="0"/>
              <a:t>Bad predictions : 500</a:t>
            </a:r>
          </a:p>
          <a:p>
            <a:endParaRPr lang="en-US" altLang="zh-TW" dirty="0"/>
          </a:p>
          <a:p>
            <a:r>
              <a:rPr lang="en-US" altLang="zh-TW" dirty="0" smtClean="0"/>
              <a:t>Coverage = </a:t>
            </a:r>
            <a:r>
              <a:rPr lang="en-US" altLang="zh-TW" dirty="0" smtClean="0"/>
              <a:t>4000/10000 </a:t>
            </a:r>
            <a:r>
              <a:rPr lang="en-US" altLang="zh-TW" dirty="0" smtClean="0"/>
              <a:t>= </a:t>
            </a:r>
            <a:r>
              <a:rPr lang="en-US" altLang="zh-TW" dirty="0" smtClean="0"/>
              <a:t>0.4</a:t>
            </a:r>
            <a:endParaRPr lang="en-US" altLang="zh-TW" dirty="0" smtClean="0"/>
          </a:p>
          <a:p>
            <a:r>
              <a:rPr lang="en-US" altLang="zh-TW" dirty="0" smtClean="0"/>
              <a:t>Accuracy </a:t>
            </a:r>
            <a:r>
              <a:rPr lang="en-US" altLang="zh-TW" smtClean="0"/>
              <a:t>= </a:t>
            </a:r>
            <a:r>
              <a:rPr lang="en-US" altLang="zh-TW" smtClean="0"/>
              <a:t>3500/4000 </a:t>
            </a:r>
            <a:r>
              <a:rPr lang="en-US" altLang="zh-TW" dirty="0" smtClean="0"/>
              <a:t>= 0.875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3038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Coverage and Accuracy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Compared </a:t>
            </a:r>
            <a:r>
              <a:rPr lang="en-US" altLang="zh-TW" dirty="0"/>
              <a:t>w</a:t>
            </a:r>
            <a:r>
              <a:rPr lang="en-US" altLang="zh-TW" dirty="0" smtClean="0"/>
              <a:t>ith General Navigation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612068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4175956" y="4439136"/>
            <a:ext cx="30603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175956" y="5373216"/>
            <a:ext cx="30603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49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Index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 smtClean="0"/>
              <a:t>Query Logs</a:t>
            </a:r>
          </a:p>
          <a:p>
            <a:r>
              <a:rPr lang="en-US" altLang="zh-TW" sz="2800" dirty="0" smtClean="0"/>
              <a:t>General Navigation</a:t>
            </a:r>
          </a:p>
          <a:p>
            <a:r>
              <a:rPr lang="en-US" altLang="zh-TW" sz="2800" dirty="0" smtClean="0"/>
              <a:t>Personal Navigation</a:t>
            </a:r>
          </a:p>
          <a:p>
            <a:r>
              <a:rPr lang="en-US" altLang="zh-TW" sz="2800" dirty="0" smtClean="0"/>
              <a:t>Analysis</a:t>
            </a:r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19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Consistency of Predictions over Time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800600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Offline </a:t>
            </a:r>
            <a:r>
              <a:rPr lang="en-US" altLang="zh-TW" dirty="0" smtClean="0"/>
              <a:t>Predictions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Offline</a:t>
            </a:r>
            <a:r>
              <a:rPr lang="en-US" altLang="zh-TW" dirty="0" smtClean="0"/>
              <a:t>:</a:t>
            </a:r>
          </a:p>
          <a:p>
            <a:pPr lvl="2"/>
            <a:r>
              <a:rPr lang="en-US" altLang="zh-TW" dirty="0" smtClean="0"/>
              <a:t> </a:t>
            </a:r>
            <a:r>
              <a:rPr lang="en-US" altLang="zh-TW" dirty="0"/>
              <a:t>If the last two clicked query instances in the </a:t>
            </a:r>
            <a:r>
              <a:rPr lang="en-US" altLang="zh-TW" dirty="0" smtClean="0"/>
              <a:t>aggregation period </a:t>
            </a:r>
            <a:r>
              <a:rPr lang="en-US" altLang="zh-TW" dirty="0"/>
              <a:t>resulted in the same single click, these two instances </a:t>
            </a:r>
            <a:r>
              <a:rPr lang="en-US" altLang="zh-TW" dirty="0" smtClean="0"/>
              <a:t>are used </a:t>
            </a:r>
            <a:r>
              <a:rPr lang="en-US" altLang="zh-TW" dirty="0"/>
              <a:t>to predict what will be clicked in the test period</a:t>
            </a:r>
            <a:r>
              <a:rPr lang="en-US" altLang="zh-TW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Online</a:t>
            </a:r>
            <a:r>
              <a:rPr lang="en-US" altLang="zh-TW" dirty="0" smtClean="0"/>
              <a:t>:</a:t>
            </a:r>
          </a:p>
          <a:p>
            <a:pPr lvl="2"/>
            <a:r>
              <a:rPr lang="en-US" altLang="zh-TW" dirty="0"/>
              <a:t>Uses the most recent past two clicked query </a:t>
            </a:r>
            <a:r>
              <a:rPr lang="en-US" altLang="zh-TW" dirty="0" smtClean="0"/>
              <a:t>instances prior </a:t>
            </a:r>
            <a:r>
              <a:rPr lang="en-US" altLang="zh-TW" dirty="0"/>
              <a:t>to prediction (from aggregation period or test period) </a:t>
            </a:r>
            <a:r>
              <a:rPr lang="en-US" altLang="zh-TW" dirty="0" smtClean="0"/>
              <a:t>to predict </a:t>
            </a:r>
            <a:r>
              <a:rPr lang="en-US" altLang="zh-TW" dirty="0"/>
              <a:t>click in test period</a:t>
            </a:r>
            <a:r>
              <a:rPr lang="en-US" altLang="zh-TW" dirty="0" smtClean="0"/>
              <a:t>.</a:t>
            </a:r>
          </a:p>
          <a:p>
            <a:pPr lvl="2"/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personal </a:t>
            </a:r>
            <a:r>
              <a:rPr lang="en-US" altLang="zh-TW" dirty="0" smtClean="0"/>
              <a:t>navigation queries </a:t>
            </a:r>
            <a:r>
              <a:rPr lang="en-US" altLang="zh-TW" dirty="0"/>
              <a:t>people use are ones they have been using for weeks.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791" y="1916832"/>
            <a:ext cx="214312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452320" y="4581128"/>
            <a:ext cx="82459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114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/>
              <a:t>Individual and Group Navigation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Personal Navigation Varies by Individual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4536504" cy="445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125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Individual and Group Navigation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2372" y="1594356"/>
            <a:ext cx="6419056" cy="4800600"/>
          </a:xfrm>
        </p:spPr>
        <p:txBody>
          <a:bodyPr/>
          <a:lstStyle/>
          <a:p>
            <a:r>
              <a:rPr lang="en-US" altLang="zh-TW" dirty="0"/>
              <a:t>Personal Navigation Consistent across </a:t>
            </a:r>
            <a:r>
              <a:rPr lang="en-US" altLang="zh-TW" dirty="0" smtClean="0"/>
              <a:t>Groups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To explore </a:t>
            </a:r>
            <a:r>
              <a:rPr lang="en-US" altLang="zh-TW" dirty="0"/>
              <a:t>identifying personal navigation behavior across groups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90" y="2276872"/>
            <a:ext cx="11049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1352310" y="4059414"/>
            <a:ext cx="1368152" cy="990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General</a:t>
            </a:r>
          </a:p>
          <a:p>
            <a:pPr algn="ctr"/>
            <a:r>
              <a:rPr lang="en-US" altLang="zh-TW" dirty="0" smtClean="0"/>
              <a:t>+</a:t>
            </a:r>
          </a:p>
          <a:p>
            <a:pPr algn="ctr"/>
            <a:r>
              <a:rPr lang="en-US" altLang="zh-TW" dirty="0"/>
              <a:t>P</a:t>
            </a:r>
            <a:r>
              <a:rPr lang="en-US" altLang="zh-TW" dirty="0" smtClean="0"/>
              <a:t>ersonal</a:t>
            </a:r>
            <a:endParaRPr lang="zh-TW" altLang="en-US" dirty="0"/>
          </a:p>
        </p:txBody>
      </p:sp>
      <p:sp>
        <p:nvSpPr>
          <p:cNvPr id="6" name="向右箭號 5"/>
          <p:cNvSpPr/>
          <p:nvPr/>
        </p:nvSpPr>
        <p:spPr>
          <a:xfrm>
            <a:off x="2864478" y="4312596"/>
            <a:ext cx="12241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provide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499340" y="507492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Behavior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4160622" y="419302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Personal navigation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115616" y="3293128"/>
            <a:ext cx="512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lacking personal history in initial algorithm.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608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dirty="0" smtClean="0"/>
              <a:t>Demonstrated </a:t>
            </a:r>
            <a:r>
              <a:rPr lang="en-US" altLang="zh-TW" sz="2400" dirty="0"/>
              <a:t>that there is a </a:t>
            </a:r>
            <a:r>
              <a:rPr lang="en-US" altLang="zh-TW" sz="2400" dirty="0" smtClean="0"/>
              <a:t>rich opportunity </a:t>
            </a:r>
            <a:r>
              <a:rPr lang="en-US" altLang="zh-TW" sz="2400" dirty="0"/>
              <a:t>for straightforward search result personalization </a:t>
            </a:r>
            <a:r>
              <a:rPr lang="en-US" altLang="zh-TW" sz="2400" dirty="0" smtClean="0"/>
              <a:t>in support </a:t>
            </a:r>
            <a:r>
              <a:rPr lang="en-US" altLang="zh-TW" sz="2400" dirty="0"/>
              <a:t>of personal navigation</a:t>
            </a:r>
            <a:r>
              <a:rPr lang="en-US" altLang="zh-TW" sz="2400" dirty="0" smtClean="0"/>
              <a:t>.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It </a:t>
            </a:r>
            <a:r>
              <a:rPr lang="en-US" altLang="zh-TW" sz="2400" dirty="0"/>
              <a:t>is possible </a:t>
            </a:r>
            <a:r>
              <a:rPr lang="en-US" altLang="zh-TW" sz="2400" dirty="0" smtClean="0"/>
              <a:t>to identify </a:t>
            </a:r>
            <a:r>
              <a:rPr lang="en-US" altLang="zh-TW" sz="2400" dirty="0"/>
              <a:t>general navigation queries and to thus know what </a:t>
            </a:r>
            <a:r>
              <a:rPr lang="en-US" altLang="zh-TW" sz="2400" dirty="0" smtClean="0"/>
              <a:t>people will </a:t>
            </a:r>
            <a:r>
              <a:rPr lang="en-US" altLang="zh-TW" sz="2400" dirty="0"/>
              <a:t>click on for many queries a search engine </a:t>
            </a:r>
            <a:r>
              <a:rPr lang="en-US" altLang="zh-TW" sz="2400" dirty="0" smtClean="0"/>
              <a:t>sees.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Using an </a:t>
            </a:r>
            <a:r>
              <a:rPr lang="en-US" altLang="zh-TW" sz="2400" dirty="0"/>
              <a:t>individual’s behavior to identify personal navigation allows </a:t>
            </a:r>
            <a:r>
              <a:rPr lang="en-US" altLang="zh-TW" sz="2400" dirty="0" smtClean="0"/>
              <a:t>for greater </a:t>
            </a:r>
            <a:r>
              <a:rPr lang="en-US" altLang="zh-TW" sz="2400" dirty="0"/>
              <a:t>coverage and higher accuracy.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15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common way that Web search engines are used is to </a:t>
            </a:r>
            <a:r>
              <a:rPr lang="en-US" altLang="zh-TW" dirty="0" smtClean="0"/>
              <a:t>navigate to </a:t>
            </a:r>
            <a:r>
              <a:rPr lang="en-US" altLang="zh-TW" dirty="0"/>
              <a:t>particular information resources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114300" indent="0">
              <a:buNone/>
            </a:pPr>
            <a:endParaRPr lang="en-US" altLang="zh-TW" dirty="0" smtClean="0"/>
          </a:p>
          <a:p>
            <a:pPr marL="11430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Over 25</a:t>
            </a:r>
            <a:r>
              <a:rPr lang="en-US" altLang="zh-TW" dirty="0"/>
              <a:t>% of all queries are </a:t>
            </a:r>
            <a:r>
              <a:rPr lang="en-US" altLang="zh-TW" b="1" u="sng" dirty="0"/>
              <a:t>navigational</a:t>
            </a:r>
            <a:r>
              <a:rPr lang="en-US" altLang="zh-TW" dirty="0"/>
              <a:t> in </a:t>
            </a:r>
            <a:r>
              <a:rPr lang="en-US" altLang="zh-TW" dirty="0" smtClean="0"/>
              <a:t>nature.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6" name="Picture 3" descr="C:\Users\Benson Chiu\AppData\Local\Microsoft\Windows\Temporary Internet Files\Content.IE5\CHSGKGGC\MC90044212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588" y="3544909"/>
            <a:ext cx="864096" cy="84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590644" y="3780846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Buy a book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3326948" y="3631426"/>
            <a:ext cx="792088" cy="368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http://t0.gstatic.com/images?q=tbn:ANd9GcTwNf6aqM_alwTQzgvpP_H77uy1l4geCFk1uZbSQ4yqSVNTYUvDq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075" y="3462958"/>
            <a:ext cx="1289381" cy="100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4285235" y="2944399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Query:amazon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568935" y="2944399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Search book name</a:t>
            </a:r>
            <a:endParaRPr lang="zh-TW" altLang="en-US" dirty="0"/>
          </a:p>
        </p:txBody>
      </p:sp>
      <p:pic>
        <p:nvPicPr>
          <p:cNvPr id="1028" name="Picture 4" descr="http://t2.gstatic.com/images?q=tbn:ANd9GcR0CV-0ZHvkpFFdDtxjc3_ARqDmNNEZWpwrdFjv97KAF41Wkd_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84" y="3091044"/>
            <a:ext cx="1981021" cy="174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5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All queries in nature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b="1" dirty="0" smtClean="0"/>
              <a:t>Navigational</a:t>
            </a:r>
          </a:p>
          <a:p>
            <a:pPr lvl="2"/>
            <a:r>
              <a:rPr lang="en-US" altLang="zh-TW" dirty="0" smtClean="0"/>
              <a:t>To </a:t>
            </a:r>
            <a:r>
              <a:rPr lang="en-US" altLang="zh-TW" dirty="0"/>
              <a:t>reach a particular site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E.g. : Youtube</a:t>
            </a:r>
            <a:r>
              <a:rPr lang="zh-TW" altLang="en-US" dirty="0"/>
              <a:t> </a:t>
            </a:r>
            <a:r>
              <a:rPr lang="en-US" altLang="zh-TW" dirty="0" smtClean="0"/>
              <a:t>, Facebook 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b="1" dirty="0" smtClean="0"/>
              <a:t>Informational</a:t>
            </a:r>
          </a:p>
          <a:p>
            <a:pPr lvl="2"/>
            <a:r>
              <a:rPr lang="en-US" altLang="zh-TW" dirty="0" smtClean="0"/>
              <a:t>To </a:t>
            </a:r>
            <a:r>
              <a:rPr lang="en-US" altLang="zh-TW" dirty="0"/>
              <a:t>acquire some information assumed to be present on one </a:t>
            </a:r>
            <a:r>
              <a:rPr lang="en-US" altLang="zh-TW" dirty="0" smtClean="0"/>
              <a:t>or more </a:t>
            </a:r>
            <a:r>
              <a:rPr lang="en-US" altLang="zh-TW" dirty="0"/>
              <a:t>web pages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E.g. : car , house 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b="1" dirty="0" smtClean="0"/>
              <a:t>Transactional</a:t>
            </a:r>
          </a:p>
          <a:p>
            <a:pPr lvl="2"/>
            <a:r>
              <a:rPr lang="en-US" altLang="zh-TW" dirty="0" smtClean="0"/>
              <a:t>To </a:t>
            </a:r>
            <a:r>
              <a:rPr lang="en-US" altLang="zh-TW" dirty="0"/>
              <a:t>perform some web-mediated activity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E.g</a:t>
            </a:r>
            <a:r>
              <a:rPr lang="en-US" altLang="zh-TW" dirty="0"/>
              <a:t>.</a:t>
            </a:r>
            <a:r>
              <a:rPr lang="en-US" altLang="zh-TW" dirty="0" smtClean="0"/>
              <a:t> : </a:t>
            </a:r>
            <a:r>
              <a:rPr lang="en-US" altLang="zh-TW" dirty="0"/>
              <a:t>price of </a:t>
            </a:r>
            <a:r>
              <a:rPr lang="en-US" altLang="zh-TW" dirty="0" smtClean="0"/>
              <a:t>goods , </a:t>
            </a:r>
            <a:r>
              <a:rPr lang="en-US" altLang="zh-TW" dirty="0"/>
              <a:t>speed of </a:t>
            </a:r>
            <a:r>
              <a:rPr lang="en-US" altLang="zh-TW" dirty="0" smtClean="0"/>
              <a:t>service.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62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Several approaches have been explored to identify </a:t>
            </a:r>
            <a:r>
              <a:rPr lang="en-US" altLang="zh-TW" dirty="0" smtClean="0"/>
              <a:t>navigational queries.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Analysis </a:t>
            </a:r>
            <a:r>
              <a:rPr lang="en-US" altLang="zh-TW" dirty="0"/>
              <a:t>of the query </a:t>
            </a:r>
            <a:r>
              <a:rPr lang="en-US" altLang="zh-TW" dirty="0" smtClean="0"/>
              <a:t>string</a:t>
            </a:r>
          </a:p>
          <a:p>
            <a:pPr lvl="2"/>
            <a:r>
              <a:rPr lang="en-US" altLang="zh-TW" dirty="0"/>
              <a:t>e.g</a:t>
            </a:r>
            <a:r>
              <a:rPr lang="en-US" altLang="zh-TW" dirty="0" smtClean="0"/>
              <a:t>. : Is </a:t>
            </a:r>
            <a:r>
              <a:rPr lang="en-US" altLang="zh-TW" dirty="0"/>
              <a:t>the query </a:t>
            </a:r>
            <a:r>
              <a:rPr lang="en-US" altLang="zh-TW" dirty="0" smtClean="0"/>
              <a:t>a URL </a:t>
            </a:r>
            <a:r>
              <a:rPr lang="en-US" altLang="zh-TW" dirty="0"/>
              <a:t>or company </a:t>
            </a:r>
            <a:r>
              <a:rPr lang="en-US" altLang="zh-TW" dirty="0" smtClean="0"/>
              <a:t>name?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Behavioral data</a:t>
            </a:r>
          </a:p>
          <a:p>
            <a:pPr lvl="2"/>
            <a:r>
              <a:rPr lang="en-US" altLang="zh-TW" dirty="0" smtClean="0"/>
              <a:t>e.g. : Does </a:t>
            </a:r>
            <a:r>
              <a:rPr lang="en-US" altLang="zh-TW" dirty="0"/>
              <a:t>everyone click on the same result after issuing the </a:t>
            </a:r>
            <a:r>
              <a:rPr lang="en-US" altLang="zh-TW" dirty="0" smtClean="0"/>
              <a:t>query?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603" y="4437112"/>
            <a:ext cx="1022188" cy="101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583815" y="558924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wsdm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68" y="5589240"/>
            <a:ext cx="864096" cy="91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68" y="4149079"/>
            <a:ext cx="19907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054931" y="4576602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WSDM 2011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57655" y="5939911"/>
            <a:ext cx="254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WSDM-FM radio station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 rot="19562112">
            <a:off x="2651037" y="4703454"/>
            <a:ext cx="978408" cy="318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rot="2112082">
            <a:off x="2664018" y="5543850"/>
            <a:ext cx="978408" cy="318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8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truly understand whether a particular instance of query </a:t>
            </a:r>
            <a:r>
              <a:rPr lang="en-US" altLang="zh-TW" dirty="0" smtClean="0"/>
              <a:t>is navigational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Understanding </a:t>
            </a:r>
            <a:r>
              <a:rPr lang="en-US" altLang="zh-TW" dirty="0"/>
              <a:t>the individual user’s </a:t>
            </a:r>
            <a:r>
              <a:rPr lang="en-US" altLang="zh-TW" dirty="0" smtClean="0"/>
              <a:t>intent when </a:t>
            </a:r>
            <a:r>
              <a:rPr lang="en-US" altLang="zh-TW" dirty="0"/>
              <a:t>they issue it</a:t>
            </a:r>
            <a:r>
              <a:rPr lang="en-US" altLang="zh-TW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altLang="zh-TW" dirty="0"/>
          </a:p>
          <a:p>
            <a:r>
              <a:rPr lang="en-US" altLang="zh-TW" dirty="0" smtClean="0"/>
              <a:t>Approach : Personal Navigation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196406" y="3861048"/>
            <a:ext cx="2436886" cy="92333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Query : wsdm</a:t>
            </a:r>
          </a:p>
          <a:p>
            <a:r>
              <a:rPr lang="en-US" altLang="zh-TW" dirty="0"/>
              <a:t>http://</a:t>
            </a:r>
            <a:r>
              <a:rPr lang="en-US" altLang="zh-TW" dirty="0" smtClean="0"/>
              <a:t>wsdm2011.org</a:t>
            </a:r>
            <a:br>
              <a:rPr lang="en-US" altLang="zh-TW" dirty="0" smtClean="0"/>
            </a:br>
            <a:r>
              <a:rPr lang="zh-TW" altLang="en-US" dirty="0"/>
              <a:t>→</a:t>
            </a:r>
            <a:r>
              <a:rPr lang="en-US" altLang="zh-TW" dirty="0" smtClean="0"/>
              <a:t>twice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196406" y="5517232"/>
            <a:ext cx="5035353" cy="92333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Next time</a:t>
            </a:r>
          </a:p>
          <a:p>
            <a:r>
              <a:rPr lang="en-US" altLang="zh-TW" dirty="0" smtClean="0"/>
              <a:t>Query : wsdm</a:t>
            </a:r>
          </a:p>
          <a:p>
            <a:r>
              <a:rPr lang="en-US" altLang="zh-TW" dirty="0" smtClean="0"/>
              <a:t>It can be expected to click on the same result.</a:t>
            </a:r>
            <a:endParaRPr lang="zh-TW" altLang="en-US" dirty="0"/>
          </a:p>
        </p:txBody>
      </p:sp>
      <p:sp>
        <p:nvSpPr>
          <p:cNvPr id="8" name="向下箭號 7"/>
          <p:cNvSpPr/>
          <p:nvPr/>
        </p:nvSpPr>
        <p:spPr>
          <a:xfrm>
            <a:off x="2199238" y="4906386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75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Query Logs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explore navigational behavior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Bing search engine</a:t>
            </a:r>
          </a:p>
          <a:p>
            <a:pPr lvl="1">
              <a:buFont typeface="Wingdings" pitchFamily="2" charset="2"/>
              <a:buChar char="Ø"/>
            </a:pPr>
            <a:endParaRPr lang="en-US" altLang="zh-TW" dirty="0"/>
          </a:p>
          <a:p>
            <a:r>
              <a:rPr lang="en-US" altLang="zh-TW" dirty="0"/>
              <a:t>T</a:t>
            </a:r>
            <a:r>
              <a:rPr lang="en-US" altLang="zh-TW" dirty="0" smtClean="0"/>
              <a:t>he logs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For each query, the sample </a:t>
            </a:r>
            <a:r>
              <a:rPr lang="en-US" altLang="zh-TW" dirty="0" smtClean="0"/>
              <a:t>contained information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When </a:t>
            </a:r>
            <a:r>
              <a:rPr lang="en-US" altLang="zh-TW" dirty="0"/>
              <a:t>the query was </a:t>
            </a:r>
            <a:r>
              <a:rPr lang="en-US" altLang="zh-TW" dirty="0" smtClean="0"/>
              <a:t>issued.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/>
              <a:t>W</a:t>
            </a:r>
            <a:r>
              <a:rPr lang="en-US" altLang="zh-TW" dirty="0" smtClean="0"/>
              <a:t>ho </a:t>
            </a:r>
            <a:r>
              <a:rPr lang="en-US" altLang="zh-TW" dirty="0"/>
              <a:t>issued </a:t>
            </a:r>
            <a:r>
              <a:rPr lang="en-US" altLang="zh-TW" dirty="0" smtClean="0"/>
              <a:t>it.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The </a:t>
            </a:r>
            <a:r>
              <a:rPr lang="en-US" altLang="zh-TW" dirty="0"/>
              <a:t>URL and rank of any clicked </a:t>
            </a:r>
            <a:r>
              <a:rPr lang="en-US" altLang="zh-TW" dirty="0" smtClean="0"/>
              <a:t>results.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971600" y="3397420"/>
            <a:ext cx="1368152" cy="584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21 million users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2987824" y="3397961"/>
            <a:ext cx="1368152" cy="584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70 million queries</a:t>
            </a:r>
            <a:endParaRPr lang="zh-TW" altLang="en-US" dirty="0"/>
          </a:p>
        </p:txBody>
      </p:sp>
      <p:sp>
        <p:nvSpPr>
          <p:cNvPr id="7" name="向右箭號 6"/>
          <p:cNvSpPr/>
          <p:nvPr/>
        </p:nvSpPr>
        <p:spPr>
          <a:xfrm>
            <a:off x="2483768" y="3568655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3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Query Logs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Users were associated with an anonymous ID stored in a </a:t>
            </a:r>
            <a:r>
              <a:rPr lang="en-US" altLang="zh-TW" dirty="0" smtClean="0"/>
              <a:t>browser cookie </a:t>
            </a:r>
            <a:r>
              <a:rPr lang="en-US" altLang="zh-TW" dirty="0"/>
              <a:t>during their first search</a:t>
            </a:r>
            <a:r>
              <a:rPr lang="en-US" altLang="zh-TW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If </a:t>
            </a:r>
            <a:r>
              <a:rPr lang="en-US" altLang="zh-TW" dirty="0"/>
              <a:t>a person has more than one computer, that person </a:t>
            </a:r>
            <a:r>
              <a:rPr lang="en-US" altLang="zh-TW" dirty="0" smtClean="0"/>
              <a:t>will have </a:t>
            </a:r>
            <a:r>
              <a:rPr lang="en-US" altLang="zh-TW" dirty="0"/>
              <a:t>multiple IDs</a:t>
            </a:r>
            <a:r>
              <a:rPr lang="en-US" altLang="zh-TW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If </a:t>
            </a:r>
            <a:r>
              <a:rPr lang="en-US" altLang="zh-TW" dirty="0"/>
              <a:t>more than one person uses </a:t>
            </a:r>
            <a:r>
              <a:rPr lang="en-US" altLang="zh-TW" dirty="0" smtClean="0"/>
              <a:t>the same </a:t>
            </a:r>
            <a:r>
              <a:rPr lang="en-US" altLang="zh-TW" dirty="0"/>
              <a:t>account on a computer, they are amalgamated into a </a:t>
            </a:r>
            <a:r>
              <a:rPr lang="en-US" altLang="zh-TW" dirty="0" smtClean="0"/>
              <a:t>single user.</a:t>
            </a:r>
          </a:p>
          <a:p>
            <a:pPr lvl="1">
              <a:buFont typeface="Wingdings" pitchFamily="2" charset="2"/>
              <a:buChar char="p"/>
            </a:pPr>
            <a:r>
              <a:rPr lang="en-US" altLang="zh-TW" dirty="0" smtClean="0"/>
              <a:t>Become </a:t>
            </a:r>
            <a:r>
              <a:rPr lang="en-US" altLang="zh-TW" dirty="0"/>
              <a:t>less useful </a:t>
            </a:r>
            <a:r>
              <a:rPr lang="en-US" altLang="zh-TW" dirty="0" smtClean="0"/>
              <a:t>over longer </a:t>
            </a:r>
            <a:r>
              <a:rPr lang="en-US" altLang="zh-TW" dirty="0"/>
              <a:t>periods of time</a:t>
            </a:r>
            <a:r>
              <a:rPr lang="en-US" altLang="zh-TW" dirty="0" smtClean="0"/>
              <a:t>.</a:t>
            </a:r>
          </a:p>
          <a:p>
            <a:pPr lvl="2"/>
            <a:endParaRPr lang="en-US" altLang="zh-TW" dirty="0" smtClean="0"/>
          </a:p>
          <a:p>
            <a:r>
              <a:rPr lang="en-US" altLang="zh-TW" dirty="0"/>
              <a:t>Query strings were normalized </a:t>
            </a:r>
            <a:endParaRPr lang="en-US" altLang="zh-TW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Removing </a:t>
            </a:r>
            <a:r>
              <a:rPr lang="en-US" altLang="zh-TW" dirty="0"/>
              <a:t>excess </a:t>
            </a:r>
            <a:r>
              <a:rPr lang="en-US" altLang="zh-TW" dirty="0" smtClean="0"/>
              <a:t>whitespace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Converting </a:t>
            </a:r>
            <a:r>
              <a:rPr lang="en-US" altLang="zh-TW" dirty="0"/>
              <a:t>the text to </a:t>
            </a:r>
            <a:r>
              <a:rPr lang="en-US" altLang="zh-TW" dirty="0" smtClean="0"/>
              <a:t>lowercase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dirty="0" smtClean="0"/>
              <a:t>Removing </a:t>
            </a:r>
            <a:r>
              <a:rPr lang="en-US" altLang="zh-TW" dirty="0"/>
              <a:t>punctuation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86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Identifying General Navigation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Looking </a:t>
                </a:r>
                <a:r>
                  <a:rPr lang="en-US" altLang="zh-TW" dirty="0"/>
                  <a:t>for queries that were followed </a:t>
                </a:r>
                <a:r>
                  <a:rPr lang="en-US" altLang="zh-TW" dirty="0" smtClean="0"/>
                  <a:t>by everyone </a:t>
                </a:r>
                <a:r>
                  <a:rPr lang="en-US" altLang="zh-TW" dirty="0"/>
                  <a:t>clicking the same </a:t>
                </a:r>
                <a:r>
                  <a:rPr lang="en-US" altLang="zh-TW" dirty="0" smtClean="0"/>
                  <a:t>result.</a:t>
                </a:r>
              </a:p>
              <a:p>
                <a:pPr lvl="1">
                  <a:buFont typeface="Wingdings" pitchFamily="2" charset="2"/>
                  <a:buChar char="Ø"/>
                </a:pPr>
                <a:endParaRPr lang="en-US" altLang="zh-TW" dirty="0"/>
              </a:p>
              <a:p>
                <a:pPr lvl="1">
                  <a:buFont typeface="Wingdings" pitchFamily="2" charset="2"/>
                  <a:buChar char="Ø"/>
                </a:pPr>
                <a:endParaRPr lang="en-US" altLang="zh-TW" dirty="0" smtClean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  <m:r>
                      <a:rPr lang="en-US" altLang="zh-TW" b="0" i="1" baseline="-25000" smtClean="0">
                        <a:latin typeface="Cambria Math"/>
                      </a:rPr>
                      <m:t>𝑐</m:t>
                    </m:r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r>
                      <a:rPr lang="en-US" altLang="zh-TW" b="0" i="1" smtClean="0">
                        <a:latin typeface="Cambria Math"/>
                      </a:rPr>
                      <m:t>𝑞</m:t>
                    </m:r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>
                    <a:latin typeface="Cambria Math"/>
                  </a:rPr>
                  <a:t> </a:t>
                </a:r>
                <a:r>
                  <a:rPr lang="en-US" altLang="zh-TW" dirty="0">
                    <a:latin typeface="+mj-lt"/>
                  </a:rPr>
                  <a:t>is the collection of URLs clicked on for query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a:rPr lang="en-US" altLang="zh-TW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altLang="zh-TW" b="0" dirty="0" smtClean="0">
                    <a:latin typeface="Cambria Math"/>
                  </a:rPr>
                  <a:t>.</a:t>
                </a:r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𝑢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|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/>
                  <a:t>is the percentage of clicks on URL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/>
                  <a:t>among all clicks </a:t>
                </a:r>
                <a:r>
                  <a:rPr lang="en-US" altLang="zh-TW" dirty="0" smtClean="0"/>
                  <a:t>for query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altLang="zh-TW" dirty="0" smtClean="0"/>
                  <a:t>.</a:t>
                </a:r>
              </a:p>
              <a:p>
                <a:pPr lvl="1">
                  <a:buFont typeface="Wingdings" pitchFamily="2" charset="2"/>
                  <a:buChar char="Ø"/>
                </a:pPr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𝑞</m:t>
                    </m:r>
                    <m:r>
                      <a:rPr lang="en-US" altLang="zh-TW" b="0" i="1" baseline="-25000" smtClean="0">
                        <a:latin typeface="Cambria Math"/>
                      </a:rPr>
                      <m:t>1</m:t>
                    </m:r>
                  </m:oMath>
                </a14:m>
                <a:r>
                  <a:rPr lang="zh-TW" altLang="en-US" baseline="-25000" dirty="0" smtClean="0"/>
                  <a:t> </a:t>
                </a:r>
                <a:r>
                  <a:rPr lang="zh-TW" altLang="en-US" dirty="0" smtClean="0"/>
                  <a:t>→</a:t>
                </a:r>
                <a:r>
                  <a:rPr lang="en-US" altLang="zh-TW" dirty="0" smtClean="0"/>
                  <a:t>{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1</m:t>
                    </m:r>
                    <m:r>
                      <a:rPr lang="en-US" altLang="zh-TW" b="0" i="1" smtClean="0">
                        <a:latin typeface="Cambria Math"/>
                      </a:rPr>
                      <m:t>,</m:t>
                    </m:r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2</m:t>
                    </m:r>
                    <m:r>
                      <a:rPr lang="en-US" altLang="zh-TW" b="0" i="1" smtClean="0">
                        <a:latin typeface="Cambria Math"/>
                      </a:rPr>
                      <m:t>,</m:t>
                    </m:r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altLang="zh-TW" dirty="0" smtClean="0"/>
                  <a:t>}                  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𝑞</m:t>
                    </m:r>
                    <m:r>
                      <a:rPr lang="en-US" altLang="zh-TW" b="0" i="1" baseline="-25000" smtClean="0">
                        <a:latin typeface="Cambria Math"/>
                      </a:rPr>
                      <m:t>2</m:t>
                    </m:r>
                  </m:oMath>
                </a14:m>
                <a:r>
                  <a:rPr lang="zh-TW" altLang="en-US" baseline="-25000" dirty="0" smtClean="0"/>
                  <a:t> </a:t>
                </a:r>
                <a:r>
                  <a:rPr lang="zh-TW" altLang="en-US" dirty="0" smtClean="0"/>
                  <a:t>→</a:t>
                </a:r>
                <a:r>
                  <a:rPr lang="en-US" altLang="zh-TW" dirty="0" smtClean="0"/>
                  <a:t>{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4</m:t>
                    </m:r>
                    <m:r>
                      <a:rPr lang="en-US" altLang="zh-TW" i="1">
                        <a:latin typeface="Cambria Math"/>
                      </a:rPr>
                      <m:t>,</m:t>
                    </m:r>
                    <m:r>
                      <a:rPr lang="en-US" altLang="zh-TW" i="1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altLang="zh-TW" dirty="0" smtClean="0"/>
                  <a:t>}</a:t>
                </a:r>
                <a:endParaRPr lang="zh-TW" altLang="en-US" baseline="-250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889" r="-15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FC18-307A-49ED-BB69-BB8CBAC490EC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616" y="2421372"/>
            <a:ext cx="3211368" cy="57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216616" y="4881934"/>
                <a:ext cx="99097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1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100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2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100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3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100</a:t>
                </a: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616" y="4881934"/>
                <a:ext cx="990977" cy="923330"/>
              </a:xfrm>
              <a:prstGeom prst="rect">
                <a:avLst/>
              </a:prstGeom>
              <a:blipFill rotWithShape="1">
                <a:blip r:embed="rId5"/>
                <a:stretch>
                  <a:fillRect t="-3974" r="-4321" b="-92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749264" y="5020433"/>
                <a:ext cx="9909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4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200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𝑢</m:t>
                    </m:r>
                    <m:r>
                      <a:rPr lang="en-US" altLang="zh-TW" b="0" i="1" baseline="-25000" smtClean="0">
                        <a:latin typeface="Cambria Math"/>
                      </a:rPr>
                      <m:t>5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100</a:t>
                </a: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264" y="5020433"/>
                <a:ext cx="990977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5660" r="-4294" b="-132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899592" y="5805264"/>
                <a:ext cx="2607124" cy="991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𝐶𝐸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𝑞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=−3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zh-TW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𝑙𝑜𝑔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zh-TW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=0.4771</m:t>
                      </m:r>
                    </m:oMath>
                  </m:oMathPara>
                </a14:m>
                <a:endParaRPr lang="en-US" altLang="zh-TW" b="0" dirty="0" smtClean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805264"/>
                <a:ext cx="2607124" cy="9916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364280" y="5765413"/>
                <a:ext cx="3604961" cy="991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𝐶𝐸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𝑞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zh-TW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𝑙𝑜𝑔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altLang="zh-TW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𝑙𝑜𝑔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zh-TW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=0.2763</m:t>
                      </m:r>
                    </m:oMath>
                  </m:oMathPara>
                </a14:m>
                <a:endParaRPr lang="en-US" altLang="zh-TW" b="0" dirty="0" smtClean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280" y="5765413"/>
                <a:ext cx="3604961" cy="9916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63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3806</TotalTime>
  <Words>1225</Words>
  <Application>Microsoft Office PowerPoint</Application>
  <PresentationFormat>如螢幕大小 (4:3)</PresentationFormat>
  <Paragraphs>219</Paragraphs>
  <Slides>23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相鄰</vt:lpstr>
      <vt:lpstr>Understanding and Predicting Personal Navigation</vt:lpstr>
      <vt:lpstr>Index</vt:lpstr>
      <vt:lpstr>Introduction</vt:lpstr>
      <vt:lpstr>Introduction</vt:lpstr>
      <vt:lpstr>Introduction</vt:lpstr>
      <vt:lpstr>Introduction</vt:lpstr>
      <vt:lpstr>Query Logs</vt:lpstr>
      <vt:lpstr>Query Logs</vt:lpstr>
      <vt:lpstr>Identifying General Navigation</vt:lpstr>
      <vt:lpstr>Identifying General Navigation</vt:lpstr>
      <vt:lpstr>Understanding General Navigation</vt:lpstr>
      <vt:lpstr>Understanding General Navigation</vt:lpstr>
      <vt:lpstr>Identifying Personal Navigation</vt:lpstr>
      <vt:lpstr>Identifying Personal Navigation</vt:lpstr>
      <vt:lpstr>Analysis</vt:lpstr>
      <vt:lpstr>Analysis</vt:lpstr>
      <vt:lpstr>Coverage and Accuracy</vt:lpstr>
      <vt:lpstr>Coverage and Accuracy</vt:lpstr>
      <vt:lpstr>Coverage and Accuracy</vt:lpstr>
      <vt:lpstr>Consistency of Predictions over Time</vt:lpstr>
      <vt:lpstr>Individual and Group Navigation</vt:lpstr>
      <vt:lpstr>Individual and Group Navigation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Predicting Personal Navigation</dc:title>
  <dc:creator>Benson Chiu</dc:creator>
  <cp:lastModifiedBy>Benson Chiu</cp:lastModifiedBy>
  <cp:revision>53</cp:revision>
  <cp:lastPrinted>2012-04-16T00:41:53Z</cp:lastPrinted>
  <dcterms:created xsi:type="dcterms:W3CDTF">2012-04-13T09:52:39Z</dcterms:created>
  <dcterms:modified xsi:type="dcterms:W3CDTF">2012-04-16T11:45:43Z</dcterms:modified>
</cp:coreProperties>
</file>